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71" r:id="rId4"/>
    <p:sldId id="272" r:id="rId5"/>
    <p:sldId id="275" r:id="rId6"/>
    <p:sldId id="274" r:id="rId7"/>
    <p:sldId id="258" r:id="rId8"/>
  </p:sldIdLst>
  <p:sldSz cx="9144000" cy="5143500" type="screen16x9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43">
          <p15:clr>
            <a:srgbClr val="A4A3A4"/>
          </p15:clr>
        </p15:guide>
        <p15:guide id="2" orient="horz" pos="169">
          <p15:clr>
            <a:srgbClr val="A4A3A4"/>
          </p15:clr>
        </p15:guide>
        <p15:guide id="3" orient="horz" pos="758">
          <p15:clr>
            <a:srgbClr val="A4A3A4"/>
          </p15:clr>
        </p15:guide>
        <p15:guide id="4" orient="horz" pos="2799">
          <p15:clr>
            <a:srgbClr val="A4A3A4"/>
          </p15:clr>
        </p15:guide>
        <p15:guide id="5" orient="horz" pos="849">
          <p15:clr>
            <a:srgbClr val="A4A3A4"/>
          </p15:clr>
        </p15:guide>
        <p15:guide id="6" orient="horz" pos="2890">
          <p15:clr>
            <a:srgbClr val="A4A3A4"/>
          </p15:clr>
        </p15:guide>
        <p15:guide id="7" orient="horz" pos="667">
          <p15:clr>
            <a:srgbClr val="A4A3A4"/>
          </p15:clr>
        </p15:guide>
        <p15:guide id="8" orient="horz" pos="3026">
          <p15:clr>
            <a:srgbClr val="A4A3A4"/>
          </p15:clr>
        </p15:guide>
        <p15:guide id="9" orient="horz" pos="531">
          <p15:clr>
            <a:srgbClr val="A4A3A4"/>
          </p15:clr>
        </p15:guide>
        <p15:guide id="10" orient="horz" pos="2600">
          <p15:clr>
            <a:srgbClr val="A4A3A4"/>
          </p15:clr>
        </p15:guide>
        <p15:guide id="11" orient="horz" pos="1506">
          <p15:clr>
            <a:srgbClr val="A4A3A4"/>
          </p15:clr>
        </p15:guide>
        <p15:guide id="12" pos="385">
          <p15:clr>
            <a:srgbClr val="A4A3A4"/>
          </p15:clr>
        </p15:guide>
        <p15:guide id="13" pos="3107">
          <p15:clr>
            <a:srgbClr val="A4A3A4"/>
          </p15:clr>
        </p15:guide>
        <p15:guide id="14" pos="2290">
          <p15:clr>
            <a:srgbClr val="A4A3A4"/>
          </p15:clr>
        </p15:guide>
        <p15:guide id="15" pos="2880">
          <p15:clr>
            <a:srgbClr val="A4A3A4"/>
          </p15:clr>
        </p15:guide>
        <p15:guide id="16" pos="5465">
          <p15:clr>
            <a:srgbClr val="A4A3A4"/>
          </p15:clr>
        </p15:guide>
        <p15:guide id="17" pos="5148">
          <p15:clr>
            <a:srgbClr val="A4A3A4"/>
          </p15:clr>
        </p15:guide>
        <p15:guide id="18" pos="930">
          <p15:clr>
            <a:srgbClr val="A4A3A4"/>
          </p15:clr>
        </p15:guide>
        <p15:guide id="19" pos="27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C9"/>
    <a:srgbClr val="2D338E"/>
    <a:srgbClr val="474747"/>
    <a:srgbClr val="BAC405"/>
    <a:srgbClr val="00B2AA"/>
    <a:srgbClr val="66B62F"/>
    <a:srgbClr val="DD5900"/>
    <a:srgbClr val="6898EC"/>
    <a:srgbClr val="00214A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1" autoAdjust="0"/>
    <p:restoredTop sz="87718" autoAdjust="0"/>
  </p:normalViewPr>
  <p:slideViewPr>
    <p:cSldViewPr>
      <p:cViewPr varScale="1">
        <p:scale>
          <a:sx n="126" d="100"/>
          <a:sy n="126" d="100"/>
        </p:scale>
        <p:origin x="-390" y="-96"/>
      </p:cViewPr>
      <p:guideLst>
        <p:guide orient="horz" pos="3143"/>
        <p:guide orient="horz" pos="169"/>
        <p:guide orient="horz" pos="758"/>
        <p:guide orient="horz" pos="2799"/>
        <p:guide orient="horz" pos="849"/>
        <p:guide orient="horz" pos="2890"/>
        <p:guide orient="horz" pos="667"/>
        <p:guide orient="horz" pos="3026"/>
        <p:guide orient="horz" pos="531"/>
        <p:guide orient="horz" pos="2600"/>
        <p:guide orient="horz" pos="1506"/>
        <p:guide pos="385"/>
        <p:guide pos="3107"/>
        <p:guide pos="2290"/>
        <p:guide pos="2880"/>
        <p:guide pos="5465"/>
        <p:guide pos="5148"/>
        <p:guide pos="930"/>
        <p:guide pos="2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Kansainvälistymisen yleisyys pk-yrityksissä, </a:t>
            </a:r>
          </a:p>
          <a:p>
            <a:pPr>
              <a:defRPr/>
            </a:pPr>
            <a:r>
              <a:rPr lang="en-US"/>
              <a:t>% vastaajista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64486582034386E-2"/>
          <c:y val="0.14469959078754932"/>
          <c:w val="0.59353777920617068"/>
          <c:h val="0.8130398428151453"/>
        </c:manualLayout>
      </c:layout>
      <c:pie3D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Taul1!$A$2:$A$5</c:f>
              <c:strCache>
                <c:ptCount val="4"/>
                <c:pt idx="0">
                  <c:v>Kansainvälistyminen harkinnassa tai aloitusvaiheessa</c:v>
                </c:pt>
                <c:pt idx="1">
                  <c:v>Kansainvälistyminen kasvuvaiheessa</c:v>
                </c:pt>
                <c:pt idx="2">
                  <c:v>Kansainvälinen toiminta vakiintunutta</c:v>
                </c:pt>
                <c:pt idx="3">
                  <c:v>Kotimarkkinayritykset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14</c:v>
                </c:pt>
                <c:pt idx="3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Calibri" panose="020F0502020204030204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Pk-yritysten kansainvälistymisaikomukset,</a:t>
            </a:r>
            <a:r>
              <a:rPr lang="fi-FI" baseline="0" dirty="0" smtClean="0"/>
              <a:t> </a:t>
            </a:r>
            <a:r>
              <a:rPr lang="fi-FI" b="0" baseline="0" dirty="0" smtClean="0"/>
              <a:t>% vastaajista</a:t>
            </a:r>
            <a:endParaRPr lang="fi-FI" b="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koske meitä tai eos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Taul1!$A$2:$A$16</c:f>
              <c:strCache>
                <c:ptCount val="15"/>
                <c:pt idx="0">
                  <c:v>2011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Nykyisten toimintojen siirtäminen</c:v>
                </c:pt>
                <c:pt idx="5">
                  <c:v>2011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Nykyisen yritystoiminnan laajentaminen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Uuden yritystoiminnan aloittaminen</c:v>
                </c:pt>
              </c:strCache>
            </c:strRef>
          </c:cat>
          <c:val>
            <c:numRef>
              <c:f>Taul1!$B$2:$B$16</c:f>
              <c:numCache>
                <c:formatCode>General</c:formatCode>
                <c:ptCount val="15"/>
                <c:pt idx="0">
                  <c:v>66</c:v>
                </c:pt>
                <c:pt idx="1">
                  <c:v>66</c:v>
                </c:pt>
                <c:pt idx="2">
                  <c:v>63</c:v>
                </c:pt>
                <c:pt idx="3">
                  <c:v>58</c:v>
                </c:pt>
                <c:pt idx="5">
                  <c:v>55</c:v>
                </c:pt>
                <c:pt idx="6">
                  <c:v>58</c:v>
                </c:pt>
                <c:pt idx="7">
                  <c:v>54</c:v>
                </c:pt>
                <c:pt idx="8">
                  <c:v>38</c:v>
                </c:pt>
                <c:pt idx="10">
                  <c:v>66</c:v>
                </c:pt>
                <c:pt idx="11">
                  <c:v>65</c:v>
                </c:pt>
                <c:pt idx="12">
                  <c:v>61</c:v>
                </c:pt>
                <c:pt idx="13">
                  <c:v>55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Melko epätodennäköinen</c:v>
                </c:pt>
              </c:strCache>
            </c:strRef>
          </c:tx>
          <c:spPr>
            <a:solidFill>
              <a:srgbClr val="E28C0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Taul1!$A$2:$A$16</c:f>
              <c:strCache>
                <c:ptCount val="15"/>
                <c:pt idx="0">
                  <c:v>2011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Nykyisten toimintojen siirtäminen</c:v>
                </c:pt>
                <c:pt idx="5">
                  <c:v>2011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Nykyisen yritystoiminnan laajentaminen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Uuden yritystoiminnan aloittaminen</c:v>
                </c:pt>
              </c:strCache>
            </c:strRef>
          </c:cat>
          <c:val>
            <c:numRef>
              <c:f>Taul1!$C$2:$C$16</c:f>
              <c:numCache>
                <c:formatCode>General</c:formatCode>
                <c:ptCount val="15"/>
                <c:pt idx="0">
                  <c:v>24</c:v>
                </c:pt>
                <c:pt idx="1">
                  <c:v>24</c:v>
                </c:pt>
                <c:pt idx="2">
                  <c:v>26</c:v>
                </c:pt>
                <c:pt idx="3">
                  <c:v>32</c:v>
                </c:pt>
                <c:pt idx="5">
                  <c:v>20</c:v>
                </c:pt>
                <c:pt idx="6">
                  <c:v>19</c:v>
                </c:pt>
                <c:pt idx="7">
                  <c:v>22</c:v>
                </c:pt>
                <c:pt idx="8">
                  <c:v>33</c:v>
                </c:pt>
                <c:pt idx="10">
                  <c:v>21</c:v>
                </c:pt>
                <c:pt idx="11">
                  <c:v>22</c:v>
                </c:pt>
                <c:pt idx="12">
                  <c:v>25</c:v>
                </c:pt>
                <c:pt idx="13">
                  <c:v>32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Todennäköinen tai varma</c:v>
                </c:pt>
              </c:strCache>
            </c:strRef>
          </c:tx>
          <c:spPr>
            <a:solidFill>
              <a:srgbClr val="BAC40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Taul1!$A$2:$A$16</c:f>
              <c:strCache>
                <c:ptCount val="15"/>
                <c:pt idx="0">
                  <c:v>2011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Nykyisten toimintojen siirtäminen</c:v>
                </c:pt>
                <c:pt idx="5">
                  <c:v>2011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Nykyisen yritystoiminnan laajentaminen</c:v>
                </c:pt>
                <c:pt idx="10">
                  <c:v>2011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Uuden yritystoiminnan aloittaminen</c:v>
                </c:pt>
              </c:strCache>
            </c:strRef>
          </c:cat>
          <c:val>
            <c:numRef>
              <c:f>Taul1!$D$2:$D$16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5">
                  <c:v>25</c:v>
                </c:pt>
                <c:pt idx="6">
                  <c:v>24</c:v>
                </c:pt>
                <c:pt idx="7">
                  <c:v>24</c:v>
                </c:pt>
                <c:pt idx="8">
                  <c:v>29</c:v>
                </c:pt>
                <c:pt idx="10">
                  <c:v>13</c:v>
                </c:pt>
                <c:pt idx="11">
                  <c:v>12</c:v>
                </c:pt>
                <c:pt idx="12">
                  <c:v>14</c:v>
                </c:pt>
                <c:pt idx="1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1847808"/>
        <c:axId val="41874176"/>
      </c:barChart>
      <c:catAx>
        <c:axId val="4184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1874176"/>
        <c:crosses val="autoZero"/>
        <c:auto val="1"/>
        <c:lblAlgn val="ctr"/>
        <c:lblOffset val="100"/>
        <c:noMultiLvlLbl val="0"/>
      </c:catAx>
      <c:valAx>
        <c:axId val="4187417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41847808"/>
        <c:crosses val="autoZero"/>
        <c:crossBetween val="between"/>
      </c:valAx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1.700542045035932E-2"/>
          <c:y val="0.85647190911642612"/>
          <c:w val="0.94432977232549198"/>
          <c:h val="0.121014019589014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 pitchFamily="34" charset="0"/>
          <a:cs typeface="Calibri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Yritystoimintojen</a:t>
            </a:r>
            <a:r>
              <a:rPr lang="en-US" dirty="0"/>
              <a:t> </a:t>
            </a:r>
            <a:r>
              <a:rPr lang="en-US" dirty="0" err="1"/>
              <a:t>siirtoaikeet</a:t>
            </a:r>
            <a:r>
              <a:rPr lang="en-US" dirty="0"/>
              <a:t> </a:t>
            </a:r>
            <a:r>
              <a:rPr lang="en-US" dirty="0" err="1"/>
              <a:t>erilaisissa</a:t>
            </a:r>
            <a:r>
              <a:rPr lang="en-US" dirty="0"/>
              <a:t> </a:t>
            </a:r>
            <a:r>
              <a:rPr lang="en-US" dirty="0" err="1"/>
              <a:t>yrityksissä</a:t>
            </a:r>
            <a:r>
              <a:rPr lang="en-US" dirty="0"/>
              <a:t>, </a:t>
            </a:r>
            <a:r>
              <a:rPr lang="en-US" b="0" dirty="0"/>
              <a:t>% </a:t>
            </a:r>
            <a:r>
              <a:rPr lang="en-US" b="0" dirty="0" err="1"/>
              <a:t>yrityksistä</a:t>
            </a:r>
            <a:endParaRPr lang="en-US" b="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rgbClr val="0091C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Taul1!$A$2:$A$13</c:f>
              <c:strCache>
                <c:ptCount val="12"/>
                <c:pt idx="0">
                  <c:v>Omistajanvaihdos</c:v>
                </c:pt>
                <c:pt idx="1">
                  <c:v>Vakaan toiminnan vaihe</c:v>
                </c:pt>
                <c:pt idx="2">
                  <c:v>Alku- tai kasvuvaihe</c:v>
                </c:pt>
                <c:pt idx="3">
                  <c:v>TOIMINNAN VAIHE</c:v>
                </c:pt>
                <c:pt idx="4">
                  <c:v>Väh. 50 työntekijää</c:v>
                </c:pt>
                <c:pt idx="5">
                  <c:v>10-49 työntekijää</c:v>
                </c:pt>
                <c:pt idx="6">
                  <c:v>Alle 10 työntekijää</c:v>
                </c:pt>
                <c:pt idx="7">
                  <c:v>YRITYSKOKO</c:v>
                </c:pt>
                <c:pt idx="8">
                  <c:v>Palvelut</c:v>
                </c:pt>
                <c:pt idx="9">
                  <c:v>Teollisuus</c:v>
                </c:pt>
                <c:pt idx="10">
                  <c:v>TOIMIALA</c:v>
                </c:pt>
                <c:pt idx="11">
                  <c:v>KAIKKI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23</c:v>
                </c:pt>
                <c:pt idx="4">
                  <c:v>17</c:v>
                </c:pt>
                <c:pt idx="5">
                  <c:v>15</c:v>
                </c:pt>
                <c:pt idx="6">
                  <c:v>7</c:v>
                </c:pt>
                <c:pt idx="8">
                  <c:v>6</c:v>
                </c:pt>
                <c:pt idx="9">
                  <c:v>14</c:v>
                </c:pt>
                <c:pt idx="1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448192"/>
        <c:axId val="41449728"/>
      </c:barChart>
      <c:catAx>
        <c:axId val="41448192"/>
        <c:scaling>
          <c:orientation val="minMax"/>
        </c:scaling>
        <c:delete val="0"/>
        <c:axPos val="l"/>
        <c:majorTickMark val="none"/>
        <c:minorTickMark val="none"/>
        <c:tickLblPos val="nextTo"/>
        <c:crossAx val="41449728"/>
        <c:crosses val="autoZero"/>
        <c:auto val="1"/>
        <c:lblAlgn val="ctr"/>
        <c:lblOffset val="100"/>
        <c:noMultiLvlLbl val="0"/>
      </c:catAx>
      <c:valAx>
        <c:axId val="414497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14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fi-FI" sz="1400" dirty="0" smtClean="0"/>
              <a:t>Yritystoimintoja </a:t>
            </a:r>
            <a:r>
              <a:rPr lang="fi-FI" sz="1400" dirty="0"/>
              <a:t>vuosina 2012-2014 siirtäneet, </a:t>
            </a:r>
            <a:r>
              <a:rPr lang="fi-FI" sz="1400" b="0" dirty="0"/>
              <a:t>% kaikista </a:t>
            </a:r>
            <a:r>
              <a:rPr lang="fi-FI" sz="1400" b="0" dirty="0" smtClean="0"/>
              <a:t>vastaajista</a:t>
            </a:r>
            <a:endParaRPr lang="fi-FI" sz="14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Taul1!$A$2:$A$4</c:f>
              <c:strCache>
                <c:ptCount val="3"/>
                <c:pt idx="0">
                  <c:v>Kaikki</c:v>
                </c:pt>
                <c:pt idx="1">
                  <c:v>Teollisuus</c:v>
                </c:pt>
                <c:pt idx="2">
                  <c:v>Palvelut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580416"/>
        <c:axId val="41581952"/>
      </c:barChart>
      <c:catAx>
        <c:axId val="4158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1581952"/>
        <c:crosses val="autoZero"/>
        <c:auto val="1"/>
        <c:lblAlgn val="ctr"/>
        <c:lblOffset val="100"/>
        <c:noMultiLvlLbl val="0"/>
      </c:catAx>
      <c:valAx>
        <c:axId val="41581952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8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fi-FI" sz="1400" dirty="0"/>
              <a:t>Yritystoimintoja vuosina 2012-2014 siirtäneet, </a:t>
            </a:r>
            <a:r>
              <a:rPr lang="fi-FI" sz="1400" b="0" dirty="0"/>
              <a:t>% kaikista vastaajista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Taul1!$A$2:$A$4</c:f>
              <c:strCache>
                <c:ptCount val="3"/>
                <c:pt idx="0">
                  <c:v>Kaikki</c:v>
                </c:pt>
                <c:pt idx="1">
                  <c:v>Väh. 50 työntekijää</c:v>
                </c:pt>
                <c:pt idx="2">
                  <c:v>Alle 50 työntekijää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652992"/>
        <c:axId val="41654528"/>
      </c:barChart>
      <c:catAx>
        <c:axId val="4165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654528"/>
        <c:crosses val="autoZero"/>
        <c:auto val="1"/>
        <c:lblAlgn val="ctr"/>
        <c:lblOffset val="100"/>
        <c:noMultiLvlLbl val="0"/>
      </c:catAx>
      <c:valAx>
        <c:axId val="41654528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5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9EDB9-2869-4CBC-9B52-3FF24ED7964E}" type="datetimeFigureOut">
              <a:rPr lang="fi-FI" smtClean="0"/>
              <a:t>21.8.2015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0DC89-1DF8-4D6D-AD87-69C3B9EB3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6263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69325-E798-499B-95F0-0AE8F98132F7}" type="datetimeFigureOut">
              <a:rPr lang="fi-FI" smtClean="0"/>
              <a:t>21.8.2015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3A9EB-4A67-4F47-8CB4-BE09C464CC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5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3A9EB-4A67-4F47-8CB4-BE09C464CC7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6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title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>
          <a:xfrm>
            <a:off x="0" y="4443413"/>
            <a:ext cx="9144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821029" y="1203325"/>
            <a:ext cx="7351421" cy="1081088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400" b="1" spc="-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pic>
        <p:nvPicPr>
          <p:cNvPr id="10" name="dlogo" descr="D:\Caset\Elinkeinoelämän keskusliitto 298\298003\Aloitus\Data\EK_fi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4587974"/>
            <a:ext cx="1813339" cy="4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laotsikko 2"/>
          <p:cNvSpPr>
            <a:spLocks noGrp="1"/>
          </p:cNvSpPr>
          <p:nvPr>
            <p:ph type="subTitle" idx="1"/>
          </p:nvPr>
        </p:nvSpPr>
        <p:spPr>
          <a:xfrm>
            <a:off x="827584" y="2571750"/>
            <a:ext cx="6048672" cy="93610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2D33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449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left_square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3"/>
          <p:cNvSpPr txBox="1">
            <a:spLocks/>
          </p:cNvSpPr>
          <p:nvPr userDrawn="1"/>
        </p:nvSpPr>
        <p:spPr>
          <a:xfrm>
            <a:off x="310203" y="3933056"/>
            <a:ext cx="4874880" cy="1864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179512" y="267494"/>
            <a:ext cx="4032126" cy="4320381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581696" y="268288"/>
            <a:ext cx="4105104" cy="935037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D7C3CEC-0F49-48C7-8D9F-6AC0C616DA4E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6"/>
          </p:nvPr>
        </p:nvSpPr>
        <p:spPr>
          <a:xfrm>
            <a:off x="4572000" y="1347788"/>
            <a:ext cx="4248150" cy="32400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57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top_square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>
          <a:xfrm>
            <a:off x="0" y="2571750"/>
            <a:ext cx="9144000" cy="18716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Otsikko 3"/>
          <p:cNvSpPr txBox="1">
            <a:spLocks/>
          </p:cNvSpPr>
          <p:nvPr userDrawn="1"/>
        </p:nvSpPr>
        <p:spPr>
          <a:xfrm>
            <a:off x="310203" y="3933056"/>
            <a:ext cx="4874880" cy="1864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0" y="268288"/>
            <a:ext cx="9144000" cy="230346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67544" y="2677490"/>
            <a:ext cx="3816424" cy="1622645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000" b="1" spc="-15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11"/>
          </p:nvPr>
        </p:nvSpPr>
        <p:spPr>
          <a:xfrm>
            <a:off x="4367088" y="2679687"/>
            <a:ext cx="4453384" cy="1620255"/>
          </a:xfrm>
        </p:spPr>
        <p:txBody>
          <a:bodyPr anchor="ctr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0" y="4443413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0" y="290967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771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/>
          <p:cNvSpPr/>
          <p:nvPr userDrawn="1"/>
        </p:nvSpPr>
        <p:spPr>
          <a:xfrm>
            <a:off x="-3243" y="290226"/>
            <a:ext cx="9144000" cy="4152990"/>
          </a:xfrm>
          <a:prstGeom prst="rect">
            <a:avLst/>
          </a:prstGeom>
          <a:gradFill>
            <a:gsLst>
              <a:gs pos="0">
                <a:srgbClr val="00B2AA"/>
              </a:gs>
              <a:gs pos="100000">
                <a:schemeClr val="accent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" name="Suora yhdysviiva 29"/>
          <p:cNvCxnSpPr/>
          <p:nvPr userDrawn="1"/>
        </p:nvCxnSpPr>
        <p:spPr>
          <a:xfrm>
            <a:off x="0" y="290967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 userDrawn="1"/>
        </p:nvCxnSpPr>
        <p:spPr>
          <a:xfrm>
            <a:off x="0" y="4443958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in paikkamerkki 3"/>
          <p:cNvSpPr>
            <a:spLocks noGrp="1"/>
          </p:cNvSpPr>
          <p:nvPr>
            <p:ph type="body" sz="quarter" idx="10" hasCustomPrompt="1"/>
          </p:nvPr>
        </p:nvSpPr>
        <p:spPr>
          <a:xfrm>
            <a:off x="1768443" y="2379271"/>
            <a:ext cx="2448272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 smtClean="0"/>
              <a:t>Lisää teksti</a:t>
            </a:r>
            <a:endParaRPr lang="fi-FI" dirty="0"/>
          </a:p>
        </p:txBody>
      </p:sp>
      <p:grpSp>
        <p:nvGrpSpPr>
          <p:cNvPr id="3" name="Ryhmä 2"/>
          <p:cNvGrpSpPr/>
          <p:nvPr userDrawn="1"/>
        </p:nvGrpSpPr>
        <p:grpSpPr>
          <a:xfrm>
            <a:off x="2195736" y="627536"/>
            <a:ext cx="1593686" cy="1593686"/>
            <a:chOff x="2771800" y="748007"/>
            <a:chExt cx="1593686" cy="1593686"/>
          </a:xfrm>
        </p:grpSpPr>
        <p:grpSp>
          <p:nvGrpSpPr>
            <p:cNvPr id="2" name="Ryhmä 1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13" name="Ellipsi 12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Ellipsi 13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16" name="Tekstiruutu 15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Ryhmä 17"/>
          <p:cNvGrpSpPr/>
          <p:nvPr userDrawn="1"/>
        </p:nvGrpSpPr>
        <p:grpSpPr>
          <a:xfrm>
            <a:off x="5348500" y="627535"/>
            <a:ext cx="1593686" cy="1593686"/>
            <a:chOff x="2771800" y="748007"/>
            <a:chExt cx="1593686" cy="1593686"/>
          </a:xfrm>
        </p:grpSpPr>
        <p:grpSp>
          <p:nvGrpSpPr>
            <p:cNvPr id="19" name="Ryhmä 18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27" name="Ellipsi 26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Ellipsi 27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20" name="Tekstiruutu 19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uora yhdysviiva 6"/>
          <p:cNvCxnSpPr>
            <a:stCxn id="14" idx="6"/>
            <a:endCxn id="28" idx="2"/>
          </p:cNvCxnSpPr>
          <p:nvPr userDrawn="1"/>
        </p:nvCxnSpPr>
        <p:spPr>
          <a:xfrm flipV="1">
            <a:off x="3789422" y="1424378"/>
            <a:ext cx="1559078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n paikkamerkki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1207" y="2379271"/>
            <a:ext cx="2448272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 smtClean="0"/>
              <a:t>Lisää 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5701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/>
          <p:cNvSpPr/>
          <p:nvPr userDrawn="1"/>
        </p:nvSpPr>
        <p:spPr>
          <a:xfrm>
            <a:off x="0" y="290968"/>
            <a:ext cx="9144000" cy="4152990"/>
          </a:xfrm>
          <a:prstGeom prst="rect">
            <a:avLst/>
          </a:prstGeom>
          <a:gradFill>
            <a:gsLst>
              <a:gs pos="0">
                <a:srgbClr val="00B2AA"/>
              </a:gs>
              <a:gs pos="100000">
                <a:schemeClr val="accent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" name="Suora yhdysviiva 29"/>
          <p:cNvCxnSpPr/>
          <p:nvPr userDrawn="1"/>
        </p:nvCxnSpPr>
        <p:spPr>
          <a:xfrm>
            <a:off x="0" y="290967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 userDrawn="1"/>
        </p:nvCxnSpPr>
        <p:spPr>
          <a:xfrm>
            <a:off x="0" y="4443958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in paikkamerkki 3"/>
          <p:cNvSpPr>
            <a:spLocks noGrp="1"/>
          </p:cNvSpPr>
          <p:nvPr>
            <p:ph type="body" sz="quarter" idx="10" hasCustomPrompt="1"/>
          </p:nvPr>
        </p:nvSpPr>
        <p:spPr>
          <a:xfrm>
            <a:off x="256275" y="2379271"/>
            <a:ext cx="2448272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 smtClean="0"/>
              <a:t>Lisää teksti</a:t>
            </a:r>
            <a:endParaRPr lang="fi-FI" dirty="0"/>
          </a:p>
        </p:txBody>
      </p:sp>
      <p:grpSp>
        <p:nvGrpSpPr>
          <p:cNvPr id="3" name="Ryhmä 2"/>
          <p:cNvGrpSpPr/>
          <p:nvPr userDrawn="1"/>
        </p:nvGrpSpPr>
        <p:grpSpPr>
          <a:xfrm>
            <a:off x="683568" y="627536"/>
            <a:ext cx="1593686" cy="1593686"/>
            <a:chOff x="2771800" y="748007"/>
            <a:chExt cx="1593686" cy="1593686"/>
          </a:xfrm>
        </p:grpSpPr>
        <p:grpSp>
          <p:nvGrpSpPr>
            <p:cNvPr id="2" name="Ryhmä 1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13" name="Ellipsi 12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Ellipsi 13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16" name="Tekstiruutu 15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Ryhmä 17"/>
          <p:cNvGrpSpPr/>
          <p:nvPr userDrawn="1"/>
        </p:nvGrpSpPr>
        <p:grpSpPr>
          <a:xfrm>
            <a:off x="3775157" y="627535"/>
            <a:ext cx="1593686" cy="1593686"/>
            <a:chOff x="2771800" y="748007"/>
            <a:chExt cx="1593686" cy="1593686"/>
          </a:xfrm>
        </p:grpSpPr>
        <p:grpSp>
          <p:nvGrpSpPr>
            <p:cNvPr id="19" name="Ryhmä 18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27" name="Ellipsi 26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Ellipsi 27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20" name="Tekstiruutu 19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Ryhmä 28"/>
          <p:cNvGrpSpPr/>
          <p:nvPr userDrawn="1"/>
        </p:nvGrpSpPr>
        <p:grpSpPr>
          <a:xfrm>
            <a:off x="6876256" y="627534"/>
            <a:ext cx="1593686" cy="1593686"/>
            <a:chOff x="2771800" y="748007"/>
            <a:chExt cx="1593686" cy="1593686"/>
          </a:xfrm>
        </p:grpSpPr>
        <p:grpSp>
          <p:nvGrpSpPr>
            <p:cNvPr id="33" name="Ryhmä 32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35" name="Ellipsi 34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" name="Ellipsi 35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34" name="Tekstiruutu 33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uora yhdysviiva 6"/>
          <p:cNvCxnSpPr>
            <a:stCxn id="14" idx="6"/>
            <a:endCxn id="28" idx="2"/>
          </p:cNvCxnSpPr>
          <p:nvPr userDrawn="1"/>
        </p:nvCxnSpPr>
        <p:spPr>
          <a:xfrm flipV="1">
            <a:off x="2277254" y="1424378"/>
            <a:ext cx="1497903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>
            <a:stCxn id="28" idx="6"/>
            <a:endCxn id="36" idx="2"/>
          </p:cNvCxnSpPr>
          <p:nvPr userDrawn="1"/>
        </p:nvCxnSpPr>
        <p:spPr>
          <a:xfrm flipV="1">
            <a:off x="5368843" y="1424377"/>
            <a:ext cx="1507413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n paikkamerkki 3"/>
          <p:cNvSpPr>
            <a:spLocks noGrp="1"/>
          </p:cNvSpPr>
          <p:nvPr>
            <p:ph type="body" sz="quarter" idx="11" hasCustomPrompt="1"/>
          </p:nvPr>
        </p:nvSpPr>
        <p:spPr>
          <a:xfrm>
            <a:off x="3347864" y="2379271"/>
            <a:ext cx="2448272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 smtClean="0"/>
              <a:t>Lisää teksti</a:t>
            </a:r>
            <a:endParaRPr lang="fi-FI" dirty="0"/>
          </a:p>
        </p:txBody>
      </p:sp>
      <p:sp>
        <p:nvSpPr>
          <p:cNvPr id="39" name="Tekstin paikkamerkki 3"/>
          <p:cNvSpPr>
            <a:spLocks noGrp="1"/>
          </p:cNvSpPr>
          <p:nvPr>
            <p:ph type="body" sz="quarter" idx="12" hasCustomPrompt="1"/>
          </p:nvPr>
        </p:nvSpPr>
        <p:spPr>
          <a:xfrm>
            <a:off x="6448962" y="2379271"/>
            <a:ext cx="2448272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 smtClean="0"/>
              <a:t>Lisää teksti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815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/>
          <p:cNvSpPr/>
          <p:nvPr userDrawn="1"/>
        </p:nvSpPr>
        <p:spPr>
          <a:xfrm>
            <a:off x="0" y="290968"/>
            <a:ext cx="9144000" cy="4152990"/>
          </a:xfrm>
          <a:prstGeom prst="rect">
            <a:avLst/>
          </a:prstGeom>
          <a:gradFill>
            <a:gsLst>
              <a:gs pos="0">
                <a:srgbClr val="00B2AA"/>
              </a:gs>
              <a:gs pos="100000">
                <a:schemeClr val="accent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" name="Suora yhdysviiva 29"/>
          <p:cNvCxnSpPr/>
          <p:nvPr userDrawn="1"/>
        </p:nvCxnSpPr>
        <p:spPr>
          <a:xfrm>
            <a:off x="0" y="290967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/>
          <p:cNvCxnSpPr/>
          <p:nvPr userDrawn="1"/>
        </p:nvCxnSpPr>
        <p:spPr>
          <a:xfrm>
            <a:off x="0" y="4443958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Ryhmä 2"/>
          <p:cNvGrpSpPr/>
          <p:nvPr userDrawn="1"/>
        </p:nvGrpSpPr>
        <p:grpSpPr>
          <a:xfrm>
            <a:off x="539750" y="627536"/>
            <a:ext cx="1593686" cy="1593686"/>
            <a:chOff x="2771800" y="748007"/>
            <a:chExt cx="1593686" cy="1593686"/>
          </a:xfrm>
        </p:grpSpPr>
        <p:grpSp>
          <p:nvGrpSpPr>
            <p:cNvPr id="2" name="Ryhmä 1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13" name="Ellipsi 12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Ellipsi 13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16" name="Tekstiruutu 15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Ryhmä 17"/>
          <p:cNvGrpSpPr/>
          <p:nvPr userDrawn="1"/>
        </p:nvGrpSpPr>
        <p:grpSpPr>
          <a:xfrm>
            <a:off x="2705056" y="627535"/>
            <a:ext cx="1593686" cy="1593686"/>
            <a:chOff x="2771800" y="748007"/>
            <a:chExt cx="1593686" cy="1593686"/>
          </a:xfrm>
        </p:grpSpPr>
        <p:grpSp>
          <p:nvGrpSpPr>
            <p:cNvPr id="19" name="Ryhmä 18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27" name="Ellipsi 26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Ellipsi 27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20" name="Tekstiruutu 19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Ryhmä 28"/>
          <p:cNvGrpSpPr/>
          <p:nvPr userDrawn="1"/>
        </p:nvGrpSpPr>
        <p:grpSpPr>
          <a:xfrm>
            <a:off x="4862145" y="627534"/>
            <a:ext cx="1593686" cy="1593686"/>
            <a:chOff x="2771800" y="748007"/>
            <a:chExt cx="1593686" cy="1593686"/>
          </a:xfrm>
        </p:grpSpPr>
        <p:grpSp>
          <p:nvGrpSpPr>
            <p:cNvPr id="33" name="Ryhmä 32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35" name="Ellipsi 34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6" name="Ellipsi 35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34" name="Tekstiruutu 33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uora yhdysviiva 6"/>
          <p:cNvCxnSpPr>
            <a:stCxn id="14" idx="6"/>
            <a:endCxn id="28" idx="2"/>
          </p:cNvCxnSpPr>
          <p:nvPr userDrawn="1"/>
        </p:nvCxnSpPr>
        <p:spPr>
          <a:xfrm flipV="1">
            <a:off x="2133436" y="1424378"/>
            <a:ext cx="571620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>
            <a:stCxn id="28" idx="6"/>
            <a:endCxn id="36" idx="2"/>
          </p:cNvCxnSpPr>
          <p:nvPr userDrawn="1"/>
        </p:nvCxnSpPr>
        <p:spPr>
          <a:xfrm flipV="1">
            <a:off x="4298742" y="1424377"/>
            <a:ext cx="563403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2411562" y="2367463"/>
            <a:ext cx="2160438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42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4576557" y="2367463"/>
            <a:ext cx="2160438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43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6732042" y="2367463"/>
            <a:ext cx="2160438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44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251322" y="2367463"/>
            <a:ext cx="2160438" cy="17281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grpSp>
        <p:nvGrpSpPr>
          <p:cNvPr id="45" name="Ryhmä 44"/>
          <p:cNvGrpSpPr/>
          <p:nvPr userDrawn="1"/>
        </p:nvGrpSpPr>
        <p:grpSpPr>
          <a:xfrm>
            <a:off x="7020272" y="627533"/>
            <a:ext cx="1593686" cy="1593686"/>
            <a:chOff x="2771800" y="748007"/>
            <a:chExt cx="1593686" cy="1593686"/>
          </a:xfrm>
        </p:grpSpPr>
        <p:grpSp>
          <p:nvGrpSpPr>
            <p:cNvPr id="46" name="Ryhmä 45"/>
            <p:cNvGrpSpPr/>
            <p:nvPr userDrawn="1"/>
          </p:nvGrpSpPr>
          <p:grpSpPr>
            <a:xfrm>
              <a:off x="2771800" y="748007"/>
              <a:ext cx="1593686" cy="1593686"/>
              <a:chOff x="395536" y="1251610"/>
              <a:chExt cx="4445512" cy="4445512"/>
            </a:xfrm>
          </p:grpSpPr>
          <p:sp>
            <p:nvSpPr>
              <p:cNvPr id="48" name="Ellipsi 47"/>
              <p:cNvSpPr/>
              <p:nvPr userDrawn="1"/>
            </p:nvSpPr>
            <p:spPr>
              <a:xfrm>
                <a:off x="526624" y="1382698"/>
                <a:ext cx="4183334" cy="4183334"/>
              </a:xfrm>
              <a:prstGeom prst="ellipse">
                <a:avLst/>
              </a:prstGeom>
              <a:solidFill>
                <a:srgbClr val="0091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" name="Ellipsi 48"/>
              <p:cNvSpPr/>
              <p:nvPr userDrawn="1"/>
            </p:nvSpPr>
            <p:spPr>
              <a:xfrm>
                <a:off x="395536" y="1251610"/>
                <a:ext cx="4445512" cy="4445512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47" name="Tekstiruutu 46"/>
            <p:cNvSpPr txBox="1"/>
            <p:nvPr userDrawn="1"/>
          </p:nvSpPr>
          <p:spPr>
            <a:xfrm>
              <a:off x="2996280" y="804678"/>
              <a:ext cx="1081857" cy="149002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8000" b="1" spc="-1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fi-FI" sz="8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0" name="Suora yhdysviiva 49"/>
          <p:cNvCxnSpPr>
            <a:stCxn id="36" idx="6"/>
            <a:endCxn id="49" idx="2"/>
          </p:cNvCxnSpPr>
          <p:nvPr userDrawn="1"/>
        </p:nvCxnSpPr>
        <p:spPr>
          <a:xfrm flipV="1">
            <a:off x="6455831" y="1424376"/>
            <a:ext cx="564441" cy="1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66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" preserve="1" userDrawn="1">
  <p:cSld name="section_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4443413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/>
            </a:lvl1pPr>
          </a:lstStyle>
          <a:p>
            <a:r>
              <a:rPr lang="fi-FI" dirty="0" smtClean="0"/>
              <a:t>Lisää kuva Kameleon kuvagalleriasta     </a:t>
            </a:r>
            <a:endParaRPr lang="fi-FI" dirty="0"/>
          </a:p>
        </p:txBody>
      </p:sp>
      <p:sp>
        <p:nvSpPr>
          <p:cNvPr id="10" name="Suorakulmio 9"/>
          <p:cNvSpPr/>
          <p:nvPr userDrawn="1"/>
        </p:nvSpPr>
        <p:spPr>
          <a:xfrm>
            <a:off x="0" y="4443413"/>
            <a:ext cx="9144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827584" y="411510"/>
            <a:ext cx="3456384" cy="22322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uorakulmio 5"/>
          <p:cNvSpPr/>
          <p:nvPr userDrawn="1"/>
        </p:nvSpPr>
        <p:spPr>
          <a:xfrm>
            <a:off x="0" y="4443413"/>
            <a:ext cx="9144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dlogo" descr="D:\Caset\Elinkeinoelämän keskusliitto 298\298003\Aloitus\Data\EK_fi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4586400"/>
            <a:ext cx="1813339" cy="4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835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Otsikko, teksti j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20266"/>
            <a:ext cx="8193088" cy="5845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95300" y="856060"/>
            <a:ext cx="4019550" cy="32813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667250" y="856060"/>
            <a:ext cx="4021138" cy="158353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667250" y="2553892"/>
            <a:ext cx="4021138" cy="158353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BE7D-6844-4FCE-873A-1543F979721A}" type="datetime1">
              <a:rPr lang="fi-FI" smtClean="0"/>
              <a:t>21.8.2015</a:t>
            </a:fld>
            <a:endParaRPr lang="fi-FI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Huovinen Jari</a:t>
            </a:r>
            <a:endParaRPr lang="fi-FI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9C6F-85E0-4E72-9782-2EF30895170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14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391455" y="267494"/>
            <a:ext cx="8229600" cy="792088"/>
          </a:xfrm>
        </p:spPr>
        <p:txBody>
          <a:bodyPr lIns="180000" tIns="0" rIns="180000" bIns="0" anchor="ctr">
            <a:noAutofit/>
          </a:bodyPr>
          <a:lstStyle>
            <a:lvl1pPr algn="l"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3CA921C-33D4-4C3E-ABD0-3ED0CE69CD5A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5"/>
          </p:nvPr>
        </p:nvSpPr>
        <p:spPr>
          <a:xfrm>
            <a:off x="611188" y="1203325"/>
            <a:ext cx="8064500" cy="338455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264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391455" y="267494"/>
            <a:ext cx="8229600" cy="792088"/>
          </a:xfrm>
        </p:spPr>
        <p:txBody>
          <a:bodyPr lIns="180000" tIns="180000" rIns="180000" bIns="180000" anchor="ctr">
            <a:noAutofit/>
          </a:bodyPr>
          <a:lstStyle>
            <a:lvl1pPr algn="l"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AA4BEA-6598-4E1E-882A-A528A908DA11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Sisällön paikkamerkki 5"/>
          <p:cNvSpPr>
            <a:spLocks noGrp="1"/>
          </p:cNvSpPr>
          <p:nvPr>
            <p:ph sz="quarter" idx="17"/>
          </p:nvPr>
        </p:nvSpPr>
        <p:spPr>
          <a:xfrm>
            <a:off x="611188" y="1203325"/>
            <a:ext cx="3888804" cy="338455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3" name="Sisällön paikkamerkki 5"/>
          <p:cNvSpPr>
            <a:spLocks noGrp="1"/>
          </p:cNvSpPr>
          <p:nvPr>
            <p:ph sz="quarter" idx="18"/>
          </p:nvPr>
        </p:nvSpPr>
        <p:spPr>
          <a:xfrm>
            <a:off x="4644008" y="1203598"/>
            <a:ext cx="3888804" cy="338455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243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391455" y="267494"/>
            <a:ext cx="8229600" cy="792088"/>
          </a:xfrm>
        </p:spPr>
        <p:txBody>
          <a:bodyPr lIns="180000" tIns="180000" rIns="180000" bIns="180000" anchor="ctr">
            <a:noAutofit/>
          </a:bodyPr>
          <a:lstStyle>
            <a:lvl1pPr algn="l"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3A32753-C7D6-4CA2-A0F7-CAAF5C3F0BE4}" type="datetime1">
              <a:rPr lang="fi-FI" smtClean="0"/>
              <a:t>21.8.2015</a:t>
            </a:fld>
            <a:endParaRPr lang="en-GB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6"/>
          </p:nvPr>
        </p:nvSpPr>
        <p:spPr>
          <a:xfrm>
            <a:off x="611188" y="1203325"/>
            <a:ext cx="8064500" cy="324063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4" name="Tekstin paikkamerkki 5"/>
          <p:cNvSpPr>
            <a:spLocks noGrp="1"/>
          </p:cNvSpPr>
          <p:nvPr>
            <p:ph type="body" sz="quarter" idx="17" hasCustomPrompt="1"/>
          </p:nvPr>
        </p:nvSpPr>
        <p:spPr>
          <a:xfrm>
            <a:off x="970980" y="4498975"/>
            <a:ext cx="5977284" cy="231775"/>
          </a:xfrm>
        </p:spPr>
        <p:txBody>
          <a:bodyPr lIns="0">
            <a:normAutofit/>
          </a:bodyPr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fi-FI" dirty="0" smtClean="0"/>
              <a:t>&lt;Kirjoita tähän&gt;</a:t>
            </a:r>
            <a:endParaRPr lang="fi-FI" dirty="0"/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594000" y="4501158"/>
            <a:ext cx="385919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900" b="0" dirty="0" smtClean="0"/>
              <a:t>Lähde:</a:t>
            </a:r>
            <a:endParaRPr lang="fi-FI" sz="900" b="0" dirty="0"/>
          </a:p>
        </p:txBody>
      </p:sp>
    </p:spTree>
    <p:extLst>
      <p:ext uri="{BB962C8B-B14F-4D97-AF65-F5344CB8AC3E}">
        <p14:creationId xmlns:p14="http://schemas.microsoft.com/office/powerpoint/2010/main" val="1778144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BC6411-FA94-4A37-9E1E-06652B7D03D8}" type="datetime1">
              <a:rPr lang="fi-FI" smtClean="0"/>
              <a:t>21.8.2015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isällön paikkamerkki 5"/>
          <p:cNvSpPr>
            <a:spLocks noGrp="1"/>
          </p:cNvSpPr>
          <p:nvPr>
            <p:ph sz="quarter" idx="16"/>
          </p:nvPr>
        </p:nvSpPr>
        <p:spPr>
          <a:xfrm>
            <a:off x="611188" y="627535"/>
            <a:ext cx="8064500" cy="381642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9" name="Tekstiruutu 8"/>
          <p:cNvSpPr txBox="1"/>
          <p:nvPr userDrawn="1"/>
        </p:nvSpPr>
        <p:spPr>
          <a:xfrm>
            <a:off x="594000" y="4501158"/>
            <a:ext cx="385919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900" b="0" dirty="0" smtClean="0"/>
              <a:t>Lähde:</a:t>
            </a:r>
            <a:endParaRPr lang="fi-FI" sz="900" b="0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7" hasCustomPrompt="1"/>
          </p:nvPr>
        </p:nvSpPr>
        <p:spPr>
          <a:xfrm>
            <a:off x="970980" y="4498975"/>
            <a:ext cx="5977284" cy="231775"/>
          </a:xfrm>
        </p:spPr>
        <p:txBody>
          <a:bodyPr lIns="0">
            <a:normAutofit/>
          </a:bodyPr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fi-FI" dirty="0" smtClean="0"/>
              <a:t>&lt;Kirjoita tähän&gt;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6610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391455" y="267494"/>
            <a:ext cx="8229600" cy="792088"/>
          </a:xfrm>
        </p:spPr>
        <p:txBody>
          <a:bodyPr lIns="180000" tIns="0" rIns="180000" bIns="0" anchor="ctr">
            <a:noAutofit/>
          </a:bodyPr>
          <a:lstStyle>
            <a:lvl1pPr algn="l"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7DB006F-2880-4074-855A-FEB90AA9260F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8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7DDC347-5C83-4374-AC3E-CB28D8CF0B48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4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left_round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aset\Elinkeinoelämän keskusliitto 298\298003\Projekti\PowerPoint 2014\taustagrafiikk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00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Kuvan paikkamerkki 2"/>
          <p:cNvSpPr>
            <a:spLocks noGrp="1"/>
          </p:cNvSpPr>
          <p:nvPr>
            <p:ph type="pic" sz="quarter" idx="17"/>
          </p:nvPr>
        </p:nvSpPr>
        <p:spPr>
          <a:xfrm>
            <a:off x="450000" y="921600"/>
            <a:ext cx="3286800" cy="3286800"/>
          </a:xfrm>
          <a:prstGeom prst="ellipse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8" name="Ellipsi 7"/>
          <p:cNvSpPr/>
          <p:nvPr userDrawn="1"/>
        </p:nvSpPr>
        <p:spPr>
          <a:xfrm>
            <a:off x="395912" y="874800"/>
            <a:ext cx="3384000" cy="3384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tsikko 5"/>
          <p:cNvSpPr>
            <a:spLocks noGrp="1"/>
          </p:cNvSpPr>
          <p:nvPr>
            <p:ph type="title"/>
          </p:nvPr>
        </p:nvSpPr>
        <p:spPr>
          <a:xfrm>
            <a:off x="4572000" y="268288"/>
            <a:ext cx="4114800" cy="935037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uorakulmio 11"/>
          <p:cNvSpPr/>
          <p:nvPr userDrawn="1"/>
        </p:nvSpPr>
        <p:spPr>
          <a:xfrm>
            <a:off x="9036496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n paikkamerkki 9"/>
          <p:cNvSpPr>
            <a:spLocks noGrp="1"/>
          </p:cNvSpPr>
          <p:nvPr>
            <p:ph type="body" sz="quarter" idx="16"/>
          </p:nvPr>
        </p:nvSpPr>
        <p:spPr>
          <a:xfrm>
            <a:off x="4572000" y="1347788"/>
            <a:ext cx="4248150" cy="3240087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00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right_square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3"/>
          <p:cNvSpPr txBox="1">
            <a:spLocks/>
          </p:cNvSpPr>
          <p:nvPr userDrawn="1"/>
        </p:nvSpPr>
        <p:spPr>
          <a:xfrm>
            <a:off x="310203" y="3933056"/>
            <a:ext cx="4874880" cy="18645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4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0"/>
          </p:nvPr>
        </p:nvSpPr>
        <p:spPr>
          <a:xfrm>
            <a:off x="4932363" y="268288"/>
            <a:ext cx="4032126" cy="417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539749" y="268288"/>
            <a:ext cx="4032251" cy="935037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3200" b="1" spc="-150">
                <a:solidFill>
                  <a:srgbClr val="0091C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0" y="1029780"/>
            <a:ext cx="107504" cy="3126146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2D61D93-92F0-48EE-9569-EB4C3DA79E82}" type="datetime1">
              <a:rPr lang="fi-FI" smtClean="0"/>
              <a:t>21.8.2015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6"/>
          </p:nvPr>
        </p:nvSpPr>
        <p:spPr>
          <a:xfrm>
            <a:off x="539552" y="1347614"/>
            <a:ext cx="4032448" cy="324035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51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2"/>
          </p:nvPr>
        </p:nvSpPr>
        <p:spPr>
          <a:xfrm>
            <a:off x="511176" y="4722366"/>
            <a:ext cx="930275" cy="16311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9FFBDC7F-EB14-46B0-B926-C3C5775A25C6}" type="datetime1">
              <a:rPr lang="fi-FI" smtClean="0"/>
              <a:t>21.8.2015</a:t>
            </a:fld>
            <a:endParaRPr lang="en-GB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1270000" y="4722366"/>
            <a:ext cx="1631950" cy="1619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9" name="Dian numeron paikkamerkki 3"/>
          <p:cNvSpPr>
            <a:spLocks noGrp="1"/>
          </p:cNvSpPr>
          <p:nvPr>
            <p:ph type="sldNum" sz="quarter" idx="4"/>
          </p:nvPr>
        </p:nvSpPr>
        <p:spPr>
          <a:xfrm>
            <a:off x="511175" y="4858097"/>
            <a:ext cx="730250" cy="1619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D87CCFC0-0CE1-474D-BEDD-FB380409F2A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dlogo" descr="D:\Caset\Elinkeinoelämän keskusliitto 298\298003\Aloitus\Data\EK_fi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4587974"/>
            <a:ext cx="1813339" cy="4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2" r:id="rId3"/>
    <p:sldLayoutId id="2147483674" r:id="rId4"/>
    <p:sldLayoutId id="2147483675" r:id="rId5"/>
    <p:sldLayoutId id="2147483779" r:id="rId6"/>
    <p:sldLayoutId id="2147483780" r:id="rId7"/>
    <p:sldLayoutId id="2147483778" r:id="rId8"/>
    <p:sldLayoutId id="2147483689" r:id="rId9"/>
    <p:sldLayoutId id="2147483690" r:id="rId10"/>
    <p:sldLayoutId id="2147483702" r:id="rId11"/>
    <p:sldLayoutId id="2147483739" r:id="rId12"/>
    <p:sldLayoutId id="2147483705" r:id="rId13"/>
    <p:sldLayoutId id="2147483708" r:id="rId14"/>
    <p:sldLayoutId id="2147483776" r:id="rId15"/>
    <p:sldLayoutId id="2147483781" r:id="rId1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1C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Pk-toimintaympäristökysely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Pk-yritysten kansainvälistyminen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Vientiyritysten lukumäärä hienoisessa kasvussa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88AE79-6E52-47B9-9B71-6DDA35A38451}" type="datetime1">
              <a:rPr lang="fi-FI" smtClean="0"/>
              <a:t>21.8.2015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2</a:t>
            </a:fld>
            <a:endParaRPr lang="en-GB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57040656"/>
              </p:ext>
            </p:extLst>
          </p:nvPr>
        </p:nvGraphicFramePr>
        <p:xfrm>
          <a:off x="4644008" y="1131590"/>
          <a:ext cx="3889375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isällön paikkamerkki 8"/>
          <p:cNvSpPr>
            <a:spLocks noGrp="1"/>
          </p:cNvSpPr>
          <p:nvPr>
            <p:ph sz="quarter" idx="18"/>
          </p:nvPr>
        </p:nvSpPr>
        <p:spPr>
          <a:xfrm>
            <a:off x="395536" y="1347614"/>
            <a:ext cx="3888804" cy="3384550"/>
          </a:xfrm>
        </p:spPr>
        <p:txBody>
          <a:bodyPr>
            <a:normAutofit/>
          </a:bodyPr>
          <a:lstStyle/>
          <a:p>
            <a:r>
              <a:rPr lang="fi-FI" sz="1800" dirty="0" smtClean="0">
                <a:latin typeface="Calibri" panose="020F0502020204030204" pitchFamily="34" charset="0"/>
              </a:rPr>
              <a:t>Pk-yrityksistä noin 29 prosenttia joko harkitsee kansainvälistymistä tai parhaillaan jo harjoittaa vientiä</a:t>
            </a:r>
          </a:p>
          <a:p>
            <a:r>
              <a:rPr lang="fi-FI" sz="1800" dirty="0" smtClean="0">
                <a:latin typeface="Calibri" panose="020F0502020204030204" pitchFamily="34" charset="0"/>
              </a:rPr>
              <a:t>Vientiyritysten kokonaislukumäärä hienoisessa kasvussa</a:t>
            </a:r>
          </a:p>
          <a:p>
            <a:pPr lvl="1"/>
            <a:r>
              <a:rPr lang="fi-FI" sz="1400" dirty="0" smtClean="0">
                <a:latin typeface="Calibri" panose="020F0502020204030204" pitchFamily="34" charset="0"/>
              </a:rPr>
              <a:t>Karkean arvion mukaan säännöllistä vientiä on tällä hetkellä 20 000 työnantajayrityksellä</a:t>
            </a:r>
          </a:p>
          <a:p>
            <a:pPr lvl="1"/>
            <a:r>
              <a:rPr lang="fi-FI" sz="1400" dirty="0" smtClean="0">
                <a:latin typeface="Calibri" panose="020F0502020204030204" pitchFamily="34" charset="0"/>
              </a:rPr>
              <a:t>Lisäksi kansainvälistymistä harkitsee noin 5 000 – 6 000 yritystä</a:t>
            </a:r>
            <a:endParaRPr lang="fi-FI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altLang="fi-FI" sz="2400" dirty="0" smtClean="0">
                <a:latin typeface="Calibri" pitchFamily="34" charset="0"/>
              </a:rPr>
              <a:t>Nykyisen yritystoiminnan laajentamiseen kohdistuu eniten intentioita</a:t>
            </a:r>
            <a:br>
              <a:rPr lang="fi-FI" altLang="fi-FI" sz="2400" dirty="0" smtClean="0">
                <a:latin typeface="Calibri" pitchFamily="34" charset="0"/>
              </a:rPr>
            </a:br>
            <a:r>
              <a:rPr lang="fi-FI" altLang="fi-FI" sz="2400" dirty="0" smtClean="0">
                <a:latin typeface="Calibri" pitchFamily="34" charset="0"/>
              </a:rPr>
              <a:t>– siirtoaikeet ennallaan</a:t>
            </a:r>
          </a:p>
        </p:txBody>
      </p:sp>
      <p:sp>
        <p:nvSpPr>
          <p:cNvPr id="23554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873125" eaLnBrk="0" hangingPunct="0">
              <a:defRPr sz="2500" b="1">
                <a:solidFill>
                  <a:srgbClr val="2D338E"/>
                </a:solidFill>
                <a:latin typeface="Arial" charset="0"/>
              </a:defRPr>
            </a:lvl1pPr>
            <a:lvl2pPr marL="742950" indent="-285750" defTabSz="873125" eaLnBrk="0" hangingPunct="0">
              <a:defRPr sz="2500" b="1">
                <a:solidFill>
                  <a:srgbClr val="2D338E"/>
                </a:solidFill>
                <a:latin typeface="Arial" charset="0"/>
              </a:defRPr>
            </a:lvl2pPr>
            <a:lvl3pPr marL="1143000" indent="-228600" defTabSz="873125" eaLnBrk="0" hangingPunct="0">
              <a:defRPr sz="2500" b="1">
                <a:solidFill>
                  <a:srgbClr val="2D338E"/>
                </a:solidFill>
                <a:latin typeface="Arial" charset="0"/>
              </a:defRPr>
            </a:lvl3pPr>
            <a:lvl4pPr marL="1600200" indent="-228600" defTabSz="873125" eaLnBrk="0" hangingPunct="0">
              <a:defRPr sz="2500" b="1">
                <a:solidFill>
                  <a:srgbClr val="2D338E"/>
                </a:solidFill>
                <a:latin typeface="Arial" charset="0"/>
              </a:defRPr>
            </a:lvl4pPr>
            <a:lvl5pPr marL="2057400" indent="-228600" defTabSz="873125" eaLnBrk="0" hangingPunct="0">
              <a:defRPr sz="2500" b="1">
                <a:solidFill>
                  <a:srgbClr val="2D338E"/>
                </a:solidFill>
                <a:latin typeface="Arial" charset="0"/>
              </a:defRPr>
            </a:lvl5pPr>
            <a:lvl6pPr marL="2514600" indent="-228600" algn="ctr" defTabSz="873125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2D338E"/>
                </a:solidFill>
                <a:latin typeface="Arial" charset="0"/>
              </a:defRPr>
            </a:lvl6pPr>
            <a:lvl7pPr marL="2971800" indent="-228600" algn="ctr" defTabSz="873125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2D338E"/>
                </a:solidFill>
                <a:latin typeface="Arial" charset="0"/>
              </a:defRPr>
            </a:lvl7pPr>
            <a:lvl8pPr marL="3429000" indent="-228600" algn="ctr" defTabSz="873125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2D338E"/>
                </a:solidFill>
                <a:latin typeface="Arial" charset="0"/>
              </a:defRPr>
            </a:lvl8pPr>
            <a:lvl9pPr marL="3886200" indent="-228600" algn="ctr" defTabSz="873125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2D338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B2B46F8-2532-4D2C-B3AC-8B98D7435575}" type="datetime1">
              <a:rPr lang="fi-FI" sz="800" b="0" smtClean="0">
                <a:solidFill>
                  <a:schemeClr val="tx1"/>
                </a:solidFill>
              </a:rPr>
              <a:t>21.8.2015</a:t>
            </a:fld>
            <a:endParaRPr lang="fi-FI" sz="800" b="0">
              <a:solidFill>
                <a:schemeClr val="tx1"/>
              </a:solidFill>
            </a:endParaRPr>
          </a:p>
        </p:txBody>
      </p:sp>
      <p:graphicFrame>
        <p:nvGraphicFramePr>
          <p:cNvPr id="2" name="Sisällön paikkamerkki 3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97186420"/>
              </p:ext>
            </p:extLst>
          </p:nvPr>
        </p:nvGraphicFramePr>
        <p:xfrm>
          <a:off x="4572000" y="1059582"/>
          <a:ext cx="4320480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isällön paikkamerkki 2"/>
          <p:cNvSpPr>
            <a:spLocks noGrp="1"/>
          </p:cNvSpPr>
          <p:nvPr>
            <p:ph sz="quarter" idx="18"/>
          </p:nvPr>
        </p:nvSpPr>
        <p:spPr>
          <a:xfrm>
            <a:off x="539552" y="1275606"/>
            <a:ext cx="4032448" cy="3384550"/>
          </a:xfrm>
        </p:spPr>
        <p:txBody>
          <a:bodyPr>
            <a:normAutofit/>
          </a:bodyPr>
          <a:lstStyle/>
          <a:p>
            <a:r>
              <a:rPr lang="fi-FI" sz="1800" dirty="0" smtClean="0">
                <a:latin typeface="Calibri" panose="020F0502020204030204" pitchFamily="34" charset="0"/>
              </a:rPr>
              <a:t>Kansainvälistymisasiat koskevat yhä useampaa pk-yritystä</a:t>
            </a:r>
          </a:p>
          <a:p>
            <a:pPr lvl="1"/>
            <a:r>
              <a:rPr lang="fi-FI" sz="1600" dirty="0" smtClean="0">
                <a:latin typeface="Calibri" panose="020F0502020204030204" pitchFamily="34" charset="0"/>
              </a:rPr>
              <a:t>Aineistossa entistä vähemmän niitä, joita asia ei koske</a:t>
            </a:r>
          </a:p>
          <a:p>
            <a:pPr lvl="1"/>
            <a:r>
              <a:rPr lang="fi-FI" sz="1600" dirty="0" smtClean="0">
                <a:latin typeface="Calibri" panose="020F0502020204030204" pitchFamily="34" charset="0"/>
              </a:rPr>
              <a:t>Toisaalta yhä enemmän myös niitä, jotka pitävät kysyttyjä laajentumistoimia epätodennäköisinä</a:t>
            </a:r>
          </a:p>
          <a:p>
            <a:r>
              <a:rPr lang="fi-FI" sz="1800" dirty="0" smtClean="0">
                <a:latin typeface="Calibri" panose="020F0502020204030204" pitchFamily="34" charset="0"/>
              </a:rPr>
              <a:t>Kansainvälistymisaikomuksissa ei kokonaisuutena suuria muutoksia</a:t>
            </a:r>
            <a:endParaRPr lang="fi-FI" sz="1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dirty="0" smtClean="0"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Siirtoaikeita kaikissa yrityskokoluokissa - siirtoaikeista hieman alle puolet toteutunut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B5AD9B-ABD8-41DA-8786-0ADD03AF5273}" type="datetime1">
              <a:rPr lang="fi-FI" smtClean="0"/>
              <a:t>21.8.2015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7"/>
          </p:nvPr>
        </p:nvSpPr>
        <p:spPr>
          <a:xfrm>
            <a:off x="611560" y="1275606"/>
            <a:ext cx="3888804" cy="3384550"/>
          </a:xfrm>
        </p:spPr>
        <p:txBody>
          <a:bodyPr>
            <a:normAutofit fontScale="92500" lnSpcReduction="10000"/>
          </a:bodyPr>
          <a:lstStyle/>
          <a:p>
            <a:r>
              <a:rPr lang="fi-FI" sz="1800" dirty="0" smtClean="0">
                <a:latin typeface="Calibri" panose="020F0502020204030204" pitchFamily="34" charset="0"/>
              </a:rPr>
              <a:t>Yritystoiminnan tai –toimintojen siirtoaikeita eniten toiminnan alku- ja kasvuvaiheissa</a:t>
            </a:r>
          </a:p>
          <a:p>
            <a:r>
              <a:rPr lang="fi-FI" sz="1800" dirty="0" smtClean="0">
                <a:latin typeface="Calibri" panose="020F0502020204030204" pitchFamily="34" charset="0"/>
              </a:rPr>
              <a:t>Erot pienten ja keskisuurten yritysten siirtoaikeissa ovat tasoittuneet</a:t>
            </a:r>
          </a:p>
          <a:p>
            <a:pPr lvl="1"/>
            <a:r>
              <a:rPr lang="fi-FI" sz="1600" dirty="0" err="1" smtClean="0">
                <a:latin typeface="Calibri" panose="020F0502020204030204" pitchFamily="34" charset="0"/>
              </a:rPr>
              <a:t>Väh</a:t>
            </a:r>
            <a:r>
              <a:rPr lang="fi-FI" sz="1600" dirty="0" smtClean="0">
                <a:latin typeface="Calibri" panose="020F0502020204030204" pitchFamily="34" charset="0"/>
              </a:rPr>
              <a:t>. 50 henkilöä työllistävien aikomukset ovat vähentyneet ja vastaavasti 10-49 henkilöä työllistävien lisääntyneet</a:t>
            </a:r>
          </a:p>
          <a:p>
            <a:r>
              <a:rPr lang="fi-FI" sz="2000" dirty="0" smtClean="0">
                <a:latin typeface="Calibri" panose="020F0502020204030204" pitchFamily="34" charset="0"/>
              </a:rPr>
              <a:t>Siirtoaikeita myös toteutunut</a:t>
            </a:r>
          </a:p>
          <a:p>
            <a:pPr lvl="1"/>
            <a:r>
              <a:rPr lang="fi-FI" sz="1600" dirty="0" smtClean="0">
                <a:latin typeface="Calibri" panose="020F0502020204030204" pitchFamily="34" charset="0"/>
              </a:rPr>
              <a:t>Noin 4 prosenttia kaikista yrityksistä oli siirtänyt yritystoiminnan tai –toimintoja ulkomaille vuosien 2012 – 2014 aikana</a:t>
            </a:r>
          </a:p>
          <a:p>
            <a:pPr lvl="1"/>
            <a:endParaRPr lang="fi-FI" dirty="0">
              <a:latin typeface="Calibri" panose="020F0502020204030204" pitchFamily="34" charset="0"/>
            </a:endParaRP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137285758"/>
              </p:ext>
            </p:extLst>
          </p:nvPr>
        </p:nvGraphicFramePr>
        <p:xfrm>
          <a:off x="4643438" y="1203325"/>
          <a:ext cx="3889375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8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Toteutettujen siirtojen yleisyys teollisuudessa ja palveluissa sekä eri kokoluokan yrityksissä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BB4FE4-A57B-4C3B-93EB-426B3E05248D}" type="datetime1">
              <a:rPr lang="fi-FI" smtClean="0"/>
              <a:t>21.8.2015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15" name="Sisällön paikkamerkki 14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2004830"/>
              </p:ext>
            </p:extLst>
          </p:nvPr>
        </p:nvGraphicFramePr>
        <p:xfrm>
          <a:off x="611188" y="1203325"/>
          <a:ext cx="3889375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Sisällön paikkamerkki 14"/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2494124872"/>
              </p:ext>
            </p:extLst>
          </p:nvPr>
        </p:nvGraphicFramePr>
        <p:xfrm>
          <a:off x="4643438" y="1203325"/>
          <a:ext cx="3889375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242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Tutkimuksesta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2518B0A-49F2-48EF-9DF6-CA1BB2D1EC55}" type="datetime1">
              <a:rPr lang="fi-FI" smtClean="0"/>
              <a:t>21.8.2015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smtClean="0"/>
              <a:t>Huovinen Jari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7CCFC0-0CE1-474D-BEDD-FB380409F2A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Kuvasarjassa esitetyt tulokset perustuvat </a:t>
            </a:r>
            <a:r>
              <a:rPr lang="fi-FI" dirty="0" err="1" smtClean="0">
                <a:latin typeface="Calibri" panose="020F0502020204030204" pitchFamily="34" charset="0"/>
              </a:rPr>
              <a:t>pk-toimintaympäristökyselyn</a:t>
            </a:r>
            <a:r>
              <a:rPr lang="fi-FI" dirty="0" smtClean="0">
                <a:latin typeface="Calibri" panose="020F0502020204030204" pitchFamily="34" charset="0"/>
              </a:rPr>
              <a:t> aineistosta tehtyihin havaintoihin</a:t>
            </a:r>
          </a:p>
          <a:p>
            <a:r>
              <a:rPr lang="fi-FI" dirty="0" err="1" smtClean="0">
                <a:latin typeface="Calibri" panose="020F0502020204030204" pitchFamily="34" charset="0"/>
              </a:rPr>
              <a:t>Pk-toimintaympäristökysely</a:t>
            </a:r>
            <a:r>
              <a:rPr lang="fi-FI" dirty="0" smtClean="0">
                <a:latin typeface="Calibri" panose="020F0502020204030204" pitchFamily="34" charset="0"/>
              </a:rPr>
              <a:t> toteutetaan kaksi kertaa vuodessa (kevät/syksy)</a:t>
            </a:r>
          </a:p>
          <a:p>
            <a:r>
              <a:rPr lang="fi-FI" dirty="0" smtClean="0">
                <a:latin typeface="Calibri" panose="020F0502020204030204" pitchFamily="34" charset="0"/>
              </a:rPr>
              <a:t>Kyselyn aineisto kerättiin toukokuussa 2015</a:t>
            </a:r>
          </a:p>
          <a:p>
            <a:r>
              <a:rPr lang="fi-FI" dirty="0" smtClean="0">
                <a:latin typeface="Calibri" panose="020F0502020204030204" pitchFamily="34" charset="0"/>
              </a:rPr>
              <a:t>Kyselyyn vastasi yhteensä 492 </a:t>
            </a:r>
            <a:r>
              <a:rPr lang="fi-FI" dirty="0" err="1" smtClean="0">
                <a:latin typeface="Calibri" panose="020F0502020204030204" pitchFamily="34" charset="0"/>
              </a:rPr>
              <a:t>pk-työnantajaa</a:t>
            </a:r>
            <a:endParaRPr lang="fi-FI" dirty="0" smtClean="0">
              <a:latin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</a:rPr>
              <a:t>Aineiston analysoimisessa on hyödynnetty yrityskoon mukaan laskettuja painokertoimia, joiden ansiosta tulokset ovat yleistettävissä työnantajayritysten perusjoukkoon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n paikkamerkki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5" b="13555"/>
          <a:stretch>
            <a:fillRect/>
          </a:stretch>
        </p:blipFill>
        <p:spPr/>
      </p:pic>
      <p:grpSp>
        <p:nvGrpSpPr>
          <p:cNvPr id="3" name="Ryhmä 2"/>
          <p:cNvGrpSpPr/>
          <p:nvPr/>
        </p:nvGrpSpPr>
        <p:grpSpPr>
          <a:xfrm>
            <a:off x="324929" y="-698282"/>
            <a:ext cx="4445512" cy="4445512"/>
            <a:chOff x="324929" y="-698282"/>
            <a:chExt cx="4445512" cy="4445512"/>
          </a:xfrm>
        </p:grpSpPr>
        <p:sp>
          <p:nvSpPr>
            <p:cNvPr id="4" name="Ellipsi 3"/>
            <p:cNvSpPr/>
            <p:nvPr/>
          </p:nvSpPr>
          <p:spPr>
            <a:xfrm>
              <a:off x="395536" y="-627675"/>
              <a:ext cx="4304298" cy="4304298"/>
            </a:xfrm>
            <a:prstGeom prst="ellipse">
              <a:avLst/>
            </a:prstGeom>
            <a:solidFill>
              <a:srgbClr val="00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fi-FI"/>
            </a:p>
          </p:txBody>
        </p:sp>
        <p:sp>
          <p:nvSpPr>
            <p:cNvPr id="5" name="Ellipsi 4"/>
            <p:cNvSpPr/>
            <p:nvPr/>
          </p:nvSpPr>
          <p:spPr>
            <a:xfrm>
              <a:off x="324929" y="-698282"/>
              <a:ext cx="4445512" cy="444551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Tekstin paikkamerkki 37"/>
            <p:cNvSpPr txBox="1">
              <a:spLocks/>
            </p:cNvSpPr>
            <p:nvPr/>
          </p:nvSpPr>
          <p:spPr>
            <a:xfrm>
              <a:off x="395536" y="-627675"/>
              <a:ext cx="4304298" cy="4304297"/>
            </a:xfrm>
            <a:prstGeom prst="ellipse">
              <a:avLst/>
            </a:prstGeom>
          </p:spPr>
          <p:txBody>
            <a:bodyPr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 sz="4000" b="1" kern="1200" spc="-150" baseline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i-FI" dirty="0"/>
            </a:p>
          </p:txBody>
        </p:sp>
      </p:grp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Kiitos!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EK 2014">
      <a:dk1>
        <a:srgbClr val="5F5F5F"/>
      </a:dk1>
      <a:lt1>
        <a:sysClr val="window" lastClr="FFFFFF"/>
      </a:lt1>
      <a:dk2>
        <a:srgbClr val="474747"/>
      </a:dk2>
      <a:lt2>
        <a:srgbClr val="D8D8D8"/>
      </a:lt2>
      <a:accent1>
        <a:srgbClr val="2D338E"/>
      </a:accent1>
      <a:accent2>
        <a:srgbClr val="BAC405"/>
      </a:accent2>
      <a:accent3>
        <a:srgbClr val="D10056"/>
      </a:accent3>
      <a:accent4>
        <a:srgbClr val="0091C9"/>
      </a:accent4>
      <a:accent5>
        <a:srgbClr val="DD5900"/>
      </a:accent5>
      <a:accent6>
        <a:srgbClr val="00B2AA"/>
      </a:accent6>
      <a:hlink>
        <a:srgbClr val="0091C9"/>
      </a:hlink>
      <a:folHlink>
        <a:srgbClr val="BFBFBF"/>
      </a:folHlink>
    </a:clrScheme>
    <a:fontScheme name="Mukautettu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_esitys.potx" id="{51792D00-D2B8-4840-BDEA-19D92E4642FE}" vid="{872472AF-2706-401B-9516-32AB4ED1FEC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8964</TotalTime>
  <Words>251</Words>
  <Application>Microsoft Office PowerPoint</Application>
  <PresentationFormat>Näytössä katseltava esitys (16:9)</PresentationFormat>
  <Paragraphs>48</Paragraphs>
  <Slides>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Pk-toimintaympäristökysely</vt:lpstr>
      <vt:lpstr>Vientiyritysten lukumäärä hienoisessa kasvussa</vt:lpstr>
      <vt:lpstr>Nykyisen yritystoiminnan laajentamiseen kohdistuu eniten intentioita – siirtoaikeet ennallaan</vt:lpstr>
      <vt:lpstr>Siirtoaikeita kaikissa yrityskokoluokissa - siirtoaikeista hieman alle puolet toteutunut</vt:lpstr>
      <vt:lpstr>Toteutettujen siirtojen yleisyys teollisuudessa ja palveluissa sekä eri kokoluokan yrityksissä</vt:lpstr>
      <vt:lpstr>Tutkimuksesta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Pk-toimintaympäristökysely</dc:title>
  <dc:creator>Huovinen Jari</dc:creator>
  <cp:lastModifiedBy>Lindfors Teemu</cp:lastModifiedBy>
  <cp:revision>480</cp:revision>
  <cp:lastPrinted>2015-06-02T13:57:24Z</cp:lastPrinted>
  <dcterms:created xsi:type="dcterms:W3CDTF">2013-12-30T01:51:31Z</dcterms:created>
  <dcterms:modified xsi:type="dcterms:W3CDTF">2015-08-21T05:22:04Z</dcterms:modified>
  <cp:category>Diaesitys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298.21.03.003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EK_esitys.potx</vt:lpwstr>
  </property>
  <property fmtid="{D5CDD505-2E9C-101B-9397-08002B2CF9AE}" pid="6" name="dvDefinition">
    <vt:lpwstr>31 (dd_default.xml)</vt:lpwstr>
  </property>
  <property fmtid="{D5CDD505-2E9C-101B-9397-08002B2CF9AE}" pid="7" name="dvDefinitionID">
    <vt:lpwstr>31</vt:lpwstr>
  </property>
  <property fmtid="{D5CDD505-2E9C-101B-9397-08002B2CF9AE}" pid="8" name="dvContentFile">
    <vt:lpwstr>dd_default.xml</vt:lpwstr>
  </property>
  <property fmtid="{D5CDD505-2E9C-101B-9397-08002B2CF9AE}" pid="9" name="dvGlobalVerID">
    <vt:lpwstr>298.90.03.010</vt:lpwstr>
  </property>
  <property fmtid="{D5CDD505-2E9C-101B-9397-08002B2CF9AE}" pid="10" name="dvDefinitionVersion">
    <vt:lpwstr>1.0 / 3.4.2014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13</vt:lpwstr>
  </property>
  <property fmtid="{D5CDD505-2E9C-101B-9397-08002B2CF9AE}" pid="17" name="dvCategory_2">
    <vt:lpwstr>0</vt:lpwstr>
  </property>
  <property fmtid="{D5CDD505-2E9C-101B-9397-08002B2CF9AE}" pid="18" name="dvPermanentStorage">
    <vt:lpwstr>0</vt:lpwstr>
  </property>
  <property fmtid="{D5CDD505-2E9C-101B-9397-08002B2CF9AE}" pid="19" name="dvSavepath">
    <vt:lpwstr/>
  </property>
  <property fmtid="{D5CDD505-2E9C-101B-9397-08002B2CF9AE}" pid="20" name="dvUsed">
    <vt:lpwstr>1</vt:lpwstr>
  </property>
  <property fmtid="{D5CDD505-2E9C-101B-9397-08002B2CF9AE}" pid="21" name="dvCompany">
    <vt:lpwstr/>
  </property>
  <property fmtid="{D5CDD505-2E9C-101B-9397-08002B2CF9AE}" pid="22" name="dvSite">
    <vt:lpwstr/>
  </property>
  <property fmtid="{D5CDD505-2E9C-101B-9397-08002B2CF9AE}" pid="23" name="dvNumbering">
    <vt:lpwstr>0</vt:lpwstr>
  </property>
  <property fmtid="{D5CDD505-2E9C-101B-9397-08002B2CF9AE}" pid="24" name="dvDUname">
    <vt:lpwstr>Huovinen Jari</vt:lpwstr>
  </property>
  <property fmtid="{D5CDD505-2E9C-101B-9397-08002B2CF9AE}" pid="25" name="dvDUdepartment">
    <vt:lpwstr/>
  </property>
  <property fmtid="{D5CDD505-2E9C-101B-9397-08002B2CF9AE}" pid="26" name="search_sp">
    <vt:lpwstr>1</vt:lpwstr>
  </property>
  <property fmtid="{D5CDD505-2E9C-101B-9397-08002B2CF9AE}" pid="27" name="search_t">
    <vt:lpwstr>0</vt:lpwstr>
  </property>
  <property fmtid="{D5CDD505-2E9C-101B-9397-08002B2CF9AE}" pid="28" name="search_z">
    <vt:lpwstr>0</vt:lpwstr>
  </property>
  <property fmtid="{D5CDD505-2E9C-101B-9397-08002B2CF9AE}" pid="29" name="dvSector">
    <vt:lpwstr/>
  </property>
  <property fmtid="{D5CDD505-2E9C-101B-9397-08002B2CF9AE}" pid="30" name="dvSectorvalue">
    <vt:lpwstr/>
  </property>
  <property fmtid="{D5CDD505-2E9C-101B-9397-08002B2CF9AE}" pid="31" name="dvSectorToDocument">
    <vt:lpwstr>0</vt:lpwstr>
  </property>
  <property fmtid="{D5CDD505-2E9C-101B-9397-08002B2CF9AE}" pid="32" name="dvResp_Unit">
    <vt:lpwstr/>
  </property>
  <property fmtid="{D5CDD505-2E9C-101B-9397-08002B2CF9AE}" pid="33" name="dvResp_UnitToDocument">
    <vt:lpwstr>0</vt:lpwstr>
  </property>
  <property fmtid="{D5CDD505-2E9C-101B-9397-08002B2CF9AE}" pid="34" name="dvLogoExist">
    <vt:lpwstr>0</vt:lpwstr>
  </property>
  <property fmtid="{D5CDD505-2E9C-101B-9397-08002B2CF9AE}" pid="35" name="dvCurrentListLogo">
    <vt:lpwstr/>
  </property>
  <property fmtid="{D5CDD505-2E9C-101B-9397-08002B2CF9AE}" pid="36" name="dusector">
    <vt:lpwstr/>
  </property>
  <property fmtid="{D5CDD505-2E9C-101B-9397-08002B2CF9AE}" pid="37" name="duresp_unit">
    <vt:lpwstr/>
  </property>
  <property fmtid="{D5CDD505-2E9C-101B-9397-08002B2CF9AE}" pid="38" name="duname">
    <vt:lpwstr>Huovinen Jari</vt:lpwstr>
  </property>
  <property fmtid="{D5CDD505-2E9C-101B-9397-08002B2CF9AE}" pid="39" name="ddate">
    <vt:lpwstr>1.6.2015</vt:lpwstr>
  </property>
  <property fmtid="{D5CDD505-2E9C-101B-9397-08002B2CF9AE}" pid="40" name="dname">
    <vt:lpwstr>Diaesitys</vt:lpwstr>
  </property>
  <property fmtid="{D5CDD505-2E9C-101B-9397-08002B2CF9AE}" pid="41" name="ducompany">
    <vt:lpwstr/>
  </property>
  <property fmtid="{D5CDD505-2E9C-101B-9397-08002B2CF9AE}" pid="42" name="dtitle">
    <vt:lpwstr/>
  </property>
  <property fmtid="{D5CDD505-2E9C-101B-9397-08002B2CF9AE}" pid="43" name="dsubtitle">
    <vt:lpwstr/>
  </property>
</Properties>
</file>